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10287000" cx="18288000"/>
  <p:notesSz cx="6858000" cy="9144000"/>
  <p:embeddedFontLst>
    <p:embeddedFont>
      <p:font typeface="Courier Prime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4" roundtripDataSignature="AMtx7mhjMJq1lL9CmBWzd4qwkm8lWovH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B26F2FC-A548-43E6-9D04-B7AD7F5AA2B4}">
  <a:tblStyle styleId="{DB26F2FC-A548-43E6-9D04-B7AD7F5AA2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urierPrime-regular.fntdata"/><Relationship Id="rId11" Type="http://schemas.openxmlformats.org/officeDocument/2006/relationships/slide" Target="slides/slide5.xml"/><Relationship Id="rId22" Type="http://schemas.openxmlformats.org/officeDocument/2006/relationships/font" Target="fonts/CourierPrime-italic.fntdata"/><Relationship Id="rId10" Type="http://schemas.openxmlformats.org/officeDocument/2006/relationships/slide" Target="slides/slide4.xml"/><Relationship Id="rId21" Type="http://schemas.openxmlformats.org/officeDocument/2006/relationships/font" Target="fonts/CourierPrime-bold.fntdata"/><Relationship Id="rId13" Type="http://schemas.openxmlformats.org/officeDocument/2006/relationships/slide" Target="slides/slide7.xml"/><Relationship Id="rId24" Type="http://customschemas.google.com/relationships/presentationmetadata" Target="metadata"/><Relationship Id="rId12" Type="http://schemas.openxmlformats.org/officeDocument/2006/relationships/slide" Target="slides/slide6.xml"/><Relationship Id="rId23" Type="http://schemas.openxmlformats.org/officeDocument/2006/relationships/font" Target="fonts/CourierPrime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cf6d9b23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0" name="Google Shape;200;g2fcf6d9b238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cf6d9b2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g2fcf6d9b238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fbd4b63f0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g2fbd4b63f0b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4df54e4b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4" name="Google Shape;224;g24df54e4b8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9f5ebe5e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4" name="Google Shape;104;g2e9f5ebe5eb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fbd4b63f0b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g2fbd4b63f0b_2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fbd4b63f0b_2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g2fbd4b63f0b_2_1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73907876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g2873907876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ea01fdfe8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2ea01fdfe81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fbd4b63f0b_2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g2fbd4b63f0b_2_2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bd4b63f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0" name="Google Shape;170;g2fbd4b63f0b_0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"/>
          <p:cNvCxnSpPr/>
          <p:nvPr/>
        </p:nvCxnSpPr>
        <p:spPr>
          <a:xfrm rot="5400000">
            <a:off x="-3376657" y="5461838"/>
            <a:ext cx="9650400" cy="0"/>
          </a:xfrm>
          <a:prstGeom prst="straightConnector1">
            <a:avLst/>
          </a:prstGeom>
          <a:noFill/>
          <a:ln cap="flat" cmpd="sng" w="95250">
            <a:solidFill>
              <a:srgbClr val="2D2D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1"/>
          <p:cNvSpPr txBox="1"/>
          <p:nvPr/>
        </p:nvSpPr>
        <p:spPr>
          <a:xfrm>
            <a:off x="1594975" y="2561800"/>
            <a:ext cx="11517900" cy="22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920"/>
              <a:buFont typeface="Arial"/>
              <a:buNone/>
            </a:pPr>
            <a:r>
              <a:rPr lang="en-US" sz="442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Implementación de un sistema de control de calidad para Detia Degesch</a:t>
            </a:r>
            <a:endParaRPr b="0" i="0" sz="4420" u="none" cap="none" strike="noStrike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1806412" y="7374743"/>
            <a:ext cx="10747200" cy="16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60"/>
              <a:buFont typeface="Arial"/>
              <a:buNone/>
            </a:pPr>
            <a:r>
              <a:rPr b="0" i="0" lang="en-US" sz="4560" u="none" cap="none" strike="noStrike">
                <a:solidFill>
                  <a:srgbClr val="FF914D"/>
                </a:solidFill>
                <a:latin typeface="Courier Prime"/>
                <a:ea typeface="Courier Prime"/>
                <a:cs typeface="Courier Prime"/>
                <a:sym typeface="Courier Prime"/>
              </a:rPr>
              <a:t>Luis Finol</a:t>
            </a:r>
            <a:endParaRPr b="0" i="0" sz="4560" u="none" cap="none" strike="noStrike">
              <a:solidFill>
                <a:srgbClr val="FF914D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60"/>
              <a:buFont typeface="Arial"/>
              <a:buNone/>
            </a:pPr>
            <a:r>
              <a:rPr b="0" i="0" lang="en-US" sz="4560" u="none" cap="none" strike="noStrike">
                <a:solidFill>
                  <a:srgbClr val="FF914D"/>
                </a:solidFill>
                <a:latin typeface="Courier Prime"/>
                <a:ea typeface="Courier Prime"/>
                <a:cs typeface="Courier Prime"/>
                <a:sym typeface="Courier Prime"/>
              </a:rPr>
              <a:t>Nicolás Calfulaf</a:t>
            </a:r>
            <a:endParaRPr b="0" i="0" sz="4560" u="none" cap="none" strike="noStrike">
              <a:solidFill>
                <a:srgbClr val="FF914D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2019391" y="1012047"/>
            <a:ext cx="11259300" cy="4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36"/>
              <a:buFont typeface="Arial"/>
              <a:buNone/>
            </a:pPr>
            <a:r>
              <a:rPr b="0" i="0" lang="en-US" sz="2736" u="none" cap="none" strike="noStrike">
                <a:solidFill>
                  <a:srgbClr val="737373"/>
                </a:solidFill>
                <a:latin typeface="Courier Prime"/>
                <a:ea typeface="Courier Prime"/>
                <a:cs typeface="Courier Prime"/>
                <a:sym typeface="Courier Prime"/>
              </a:rPr>
              <a:t>CAPSTONE - PTY4614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14059050" y="92988"/>
            <a:ext cx="4228960" cy="10101024"/>
          </a:xfrm>
          <a:custGeom>
            <a:rect b="b" l="l" r="r" t="t"/>
            <a:pathLst>
              <a:path extrusionOk="0" h="3790253" w="1543416">
                <a:moveTo>
                  <a:pt x="0" y="0"/>
                </a:moveTo>
                <a:lnTo>
                  <a:pt x="1543416" y="0"/>
                </a:lnTo>
                <a:lnTo>
                  <a:pt x="1543416" y="3790253"/>
                </a:lnTo>
                <a:lnTo>
                  <a:pt x="0" y="3790253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9" name="Google Shape;89;p1"/>
          <p:cNvCxnSpPr/>
          <p:nvPr/>
        </p:nvCxnSpPr>
        <p:spPr>
          <a:xfrm>
            <a:off x="14621720" y="8074325"/>
            <a:ext cx="1539000" cy="0"/>
          </a:xfrm>
          <a:prstGeom prst="straightConnector1">
            <a:avLst/>
          </a:prstGeom>
          <a:noFill/>
          <a:ln cap="flat" cmpd="sng" w="47625">
            <a:solidFill>
              <a:srgbClr val="FFFFFF"/>
            </a:solidFill>
            <a:prstDash val="solid"/>
            <a:round/>
            <a:headEnd len="lg" w="lg" type="diamond"/>
            <a:tailEnd len="med" w="med" type="stealth"/>
          </a:ln>
        </p:spPr>
      </p:cxnSp>
      <p:pic>
        <p:nvPicPr>
          <p:cNvPr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73163" y="9229775"/>
            <a:ext cx="4314825" cy="105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51650" y="151175"/>
            <a:ext cx="4043758" cy="2276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fcf6d9b238_0_48"/>
          <p:cNvSpPr/>
          <p:nvPr/>
        </p:nvSpPr>
        <p:spPr>
          <a:xfrm>
            <a:off x="837325" y="1719475"/>
            <a:ext cx="16951996" cy="7721461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g2fcf6d9b238_0_48"/>
          <p:cNvSpPr txBox="1"/>
          <p:nvPr/>
        </p:nvSpPr>
        <p:spPr>
          <a:xfrm>
            <a:off x="1028700" y="479575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Planificación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4" name="Google Shape;204;g2fcf6d9b238_0_48"/>
          <p:cNvGraphicFramePr/>
          <p:nvPr/>
        </p:nvGraphicFramePr>
        <p:xfrm>
          <a:off x="1728450" y="293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{DB26F2FC-A548-43E6-9D04-B7AD7F5AA2B4}</a:tableStyleId>
              </a:tblPr>
              <a:tblGrid>
                <a:gridCol w="7489450"/>
                <a:gridCol w="7489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accent5"/>
                          </a:solidFill>
                        </a:rPr>
                        <a:t>Actividad</a:t>
                      </a:r>
                      <a:endParaRPr b="1" sz="2000">
                        <a:solidFill>
                          <a:schemeClr val="accent5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chemeClr val="accent5"/>
                          </a:solidFill>
                        </a:rPr>
                        <a:t>Duración</a:t>
                      </a:r>
                      <a:endParaRPr b="1" sz="2000">
                        <a:solidFill>
                          <a:schemeClr val="accent5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Planificación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4 semanas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Diseño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1 semana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Desarrollo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7 semanas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Pruebas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2 semanas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Implementación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lt1"/>
                          </a:solidFill>
                        </a:rPr>
                        <a:t>3 semanas</a:t>
                      </a:r>
                      <a:endParaRPr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fcf6d9b238_0_0"/>
          <p:cNvSpPr/>
          <p:nvPr/>
        </p:nvSpPr>
        <p:spPr>
          <a:xfrm>
            <a:off x="747775" y="1625825"/>
            <a:ext cx="16135819" cy="8038510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fcf6d9b238_0_0"/>
          <p:cNvSpPr txBox="1"/>
          <p:nvPr/>
        </p:nvSpPr>
        <p:spPr>
          <a:xfrm>
            <a:off x="580100" y="494575"/>
            <a:ext cx="919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Evidencias</a:t>
            </a:r>
            <a:endParaRPr b="0" i="0" sz="3999" u="none" cap="none" strike="noStrike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211" name="Google Shape;211;g2fcf6d9b238_0_0"/>
          <p:cNvCxnSpPr/>
          <p:nvPr/>
        </p:nvCxnSpPr>
        <p:spPr>
          <a:xfrm flipH="1">
            <a:off x="717650" y="1625825"/>
            <a:ext cx="65700" cy="81378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212" name="Google Shape;212;g2fcf6d9b238_0_0"/>
          <p:cNvGraphicFramePr/>
          <p:nvPr/>
        </p:nvGraphicFramePr>
        <p:xfrm>
          <a:off x="860688" y="217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{DB26F2FC-A548-43E6-9D04-B7AD7F5AA2B4}</a:tableStyleId>
              </a:tblPr>
              <a:tblGrid>
                <a:gridCol w="3977500"/>
                <a:gridCol w="3977500"/>
                <a:gridCol w="3977500"/>
                <a:gridCol w="3977500"/>
              </a:tblGrid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00FFFF"/>
                          </a:solidFill>
                        </a:rPr>
                        <a:t>Planificación Inicial</a:t>
                      </a:r>
                      <a:endParaRPr b="1" sz="2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00FFFF"/>
                          </a:solidFill>
                        </a:rPr>
                        <a:t>Análisis y Diseño </a:t>
                      </a:r>
                      <a:endParaRPr b="1" sz="2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00FFFF"/>
                          </a:solidFill>
                        </a:rPr>
                        <a:t>Construcción</a:t>
                      </a:r>
                      <a:endParaRPr b="1" sz="2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solidFill>
                            <a:srgbClr val="00FFFF"/>
                          </a:solidFill>
                        </a:rPr>
                        <a:t>Implementación y Cierre</a:t>
                      </a:r>
                      <a:endParaRPr b="1" sz="2000">
                        <a:solidFill>
                          <a:srgbClr val="00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Acta de Constitución del proyecto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Modelo de proceso de negocio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Implementación ambiente de desarrollo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Pruebas Final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566B9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EDT-Hitos de desarrollo y diccionario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Documento de especificación de requerimientos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Base de datos, tablas y Script para creación de tablas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Reporte estatus final del Proyecto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Carta Gantt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Casos de uso Específicos UML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Minuta Control de la Programación 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Implantación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Definición de Responsabilidades RAM o RACI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Diagrama de Arquitectura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Matriz seguimiento Status del Proyecto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Soporte y Mantención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Matriz de Riesgos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Mockups interfaz de sistemas completo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Verificación de Alcances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Capacitación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Pruebas Inicial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Diagrama de Actividad UML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Matriz Gestión Control de Cambio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Manuales de Usuarios y Administrador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Modelo E-R (Entidad Relación)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Modelo Relacional normalizado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Diccionario de datos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Diagrama de clases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Calidad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Costos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Riegos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Plan de Comunicación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accent6"/>
                          </a:solidFill>
                        </a:rPr>
                        <a:t>Definición de Actividades detalladas EDT</a:t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chemeClr val="accent6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fbd4b63f0b_0_20"/>
          <p:cNvSpPr/>
          <p:nvPr/>
        </p:nvSpPr>
        <p:spPr>
          <a:xfrm>
            <a:off x="837475" y="2592000"/>
            <a:ext cx="16135819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g2fbd4b63f0b_0_20"/>
          <p:cNvSpPr txBox="1"/>
          <p:nvPr/>
        </p:nvSpPr>
        <p:spPr>
          <a:xfrm>
            <a:off x="1325775" y="4137675"/>
            <a:ext cx="13654200" cy="17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La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implementación</a:t>
            </a: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del sistema propuesto en Detia Degesch no solo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modernizará</a:t>
            </a: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su proceso de control de calidad, sino que también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optimizará</a:t>
            </a: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la eficiencia operativa, proporcionando un valor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significativo</a:t>
            </a: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tanto para la empresa como para los desarrolladores involucrados.</a:t>
            </a:r>
            <a:endParaRPr b="1" i="0" sz="2200" u="none" cap="none" strike="noStrike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219" name="Google Shape;219;g2fbd4b63f0b_0_20"/>
          <p:cNvSpPr txBox="1"/>
          <p:nvPr/>
        </p:nvSpPr>
        <p:spPr>
          <a:xfrm>
            <a:off x="1028700" y="1047750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Conclusión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g2fbd4b63f0b_0_20"/>
          <p:cNvSpPr txBox="1"/>
          <p:nvPr/>
        </p:nvSpPr>
        <p:spPr>
          <a:xfrm>
            <a:off x="1654709" y="3025163"/>
            <a:ext cx="6261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1" name="Google Shape;221;g2fbd4b63f0b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96000" y="0"/>
            <a:ext cx="2592000" cy="259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g24df54e4b8c_0_0"/>
          <p:cNvCxnSpPr/>
          <p:nvPr/>
        </p:nvCxnSpPr>
        <p:spPr>
          <a:xfrm rot="5400000">
            <a:off x="-2799307" y="5051664"/>
            <a:ext cx="8741700" cy="0"/>
          </a:xfrm>
          <a:prstGeom prst="straightConnector1">
            <a:avLst/>
          </a:prstGeom>
          <a:noFill/>
          <a:ln cap="flat" cmpd="sng" w="95250">
            <a:solidFill>
              <a:srgbClr val="2D2D3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7" name="Google Shape;227;g24df54e4b8c_0_0"/>
          <p:cNvSpPr txBox="1"/>
          <p:nvPr/>
        </p:nvSpPr>
        <p:spPr>
          <a:xfrm>
            <a:off x="4053786" y="4097741"/>
            <a:ext cx="10718700" cy="14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400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120"/>
              <a:buFont typeface="Arial"/>
              <a:buNone/>
            </a:pPr>
            <a:r>
              <a:rPr b="0" i="0" lang="en-US" sz="9120" cap="none" strike="noStrike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Gracias!</a:t>
            </a:r>
            <a:endParaRPr b="0" i="0" sz="1400" cap="none" strike="noStrike">
              <a:solidFill>
                <a:srgbClr val="00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24df54e4b8c_0_0"/>
          <p:cNvSpPr txBox="1"/>
          <p:nvPr/>
        </p:nvSpPr>
        <p:spPr>
          <a:xfrm>
            <a:off x="17664135" y="8459370"/>
            <a:ext cx="702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/>
          <p:nvPr/>
        </p:nvSpPr>
        <p:spPr>
          <a:xfrm>
            <a:off x="-170675" y="-1775"/>
            <a:ext cx="9310473" cy="10290537"/>
          </a:xfrm>
          <a:custGeom>
            <a:rect b="b" l="l" r="r" t="t"/>
            <a:pathLst>
              <a:path extrusionOk="0" h="3790253" w="3397983">
                <a:moveTo>
                  <a:pt x="0" y="0"/>
                </a:moveTo>
                <a:lnTo>
                  <a:pt x="3397983" y="0"/>
                </a:lnTo>
                <a:lnTo>
                  <a:pt x="3397983" y="3790253"/>
                </a:lnTo>
                <a:lnTo>
                  <a:pt x="0" y="3790253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281100" y="987913"/>
            <a:ext cx="811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Contexto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418650" y="2138125"/>
            <a:ext cx="8522700" cy="74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Detia Degesch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, es una empresa que se especializa en la fabricación de pesticidas a base de fósforo, como fosfuro de aluminio y magnesio. Su </a:t>
            </a:r>
            <a:r>
              <a:rPr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operación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implica la adquisición de materias primas y su posterior fabricación. Sin embargo, el actual proceso de control de calidad es </a:t>
            </a:r>
            <a:r>
              <a:rPr lang="en-US" sz="2400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ineficiente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y </a:t>
            </a:r>
            <a:r>
              <a:rPr lang="en-US" sz="2400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tedioso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. Los encargados de laboratorio deben </a:t>
            </a:r>
            <a:r>
              <a:rPr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analizar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un promedio de </a:t>
            </a:r>
            <a:r>
              <a:rPr lang="en-US" sz="2400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300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muestras de tabletas diarias y </a:t>
            </a:r>
            <a:r>
              <a:rPr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registrar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manualmente la información en una planilla de </a:t>
            </a:r>
            <a:r>
              <a:rPr lang="en-US" sz="2400">
                <a:solidFill>
                  <a:srgbClr val="00FF00"/>
                </a:solidFill>
                <a:latin typeface="Courier Prime"/>
                <a:ea typeface="Courier Prime"/>
                <a:cs typeface="Courier Prime"/>
                <a:sym typeface="Courier Prime"/>
              </a:rPr>
              <a:t>Excel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anual, lo que les lleva tiempo y responsabilidades que </a:t>
            </a:r>
            <a:r>
              <a:rPr lang="en-US" sz="2400">
                <a:solidFill>
                  <a:srgbClr val="FF0000"/>
                </a:solidFill>
                <a:latin typeface="Courier Prime"/>
                <a:ea typeface="Courier Prime"/>
                <a:cs typeface="Courier Prime"/>
                <a:sym typeface="Courier Prime"/>
              </a:rPr>
              <a:t>no</a:t>
            </a:r>
            <a:r>
              <a:rPr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corresponden a su área.</a:t>
            </a:r>
            <a:endParaRPr b="0" i="0" sz="24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11075978" y="4490387"/>
            <a:ext cx="5235300" cy="24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59079" lvl="1" marL="518160" marR="0" rtl="0" algn="l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Clr>
                <a:srgbClr val="FF914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rgbClr val="FF914D"/>
                </a:solidFill>
                <a:latin typeface="Courier Prime"/>
                <a:ea typeface="Courier Prime"/>
                <a:cs typeface="Courier Prime"/>
                <a:sym typeface="Courier Prime"/>
              </a:rPr>
              <a:t>Digitalización de Detia Degesch </a:t>
            </a:r>
            <a:endParaRPr b="0" i="0" sz="2400" u="none" cap="none" strike="noStrike">
              <a:solidFill>
                <a:srgbClr val="FF914D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259079" lvl="1" marL="518160" marR="0" rtl="0" algn="l">
              <a:lnSpc>
                <a:spcPct val="185000"/>
              </a:lnSpc>
              <a:spcBef>
                <a:spcPts val="0"/>
              </a:spcBef>
              <a:spcAft>
                <a:spcPts val="0"/>
              </a:spcAft>
              <a:buClr>
                <a:srgbClr val="FF914D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Trazabilidad en la producción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0" name="Google Shape;100;p2"/>
          <p:cNvCxnSpPr/>
          <p:nvPr/>
        </p:nvCxnSpPr>
        <p:spPr>
          <a:xfrm rot="5400000">
            <a:off x="6675927" y="4758489"/>
            <a:ext cx="7986000" cy="0"/>
          </a:xfrm>
          <a:prstGeom prst="straightConnector1">
            <a:avLst/>
          </a:prstGeom>
          <a:noFill/>
          <a:ln cap="flat" cmpd="sng" w="95250">
            <a:solidFill>
              <a:srgbClr val="2D2D35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01" name="Google Shape;10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666150" y="1600"/>
            <a:ext cx="4621850" cy="25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e9f5ebe5eb_0_3"/>
          <p:cNvSpPr/>
          <p:nvPr/>
        </p:nvSpPr>
        <p:spPr>
          <a:xfrm>
            <a:off x="747775" y="2592000"/>
            <a:ext cx="16135819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2e9f5ebe5eb_0_3"/>
          <p:cNvSpPr txBox="1"/>
          <p:nvPr/>
        </p:nvSpPr>
        <p:spPr>
          <a:xfrm>
            <a:off x="1495350" y="3815125"/>
            <a:ext cx="12948300" cy="50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El proyecto tiene como </a:t>
            </a:r>
            <a:r>
              <a:rPr b="1"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objetivo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desarrollar e implementar un sistema de gestión de stock y control de calidad para el laboratorio de Detia Degesch 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específicamente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del 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área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de formulación, con el </a:t>
            </a:r>
            <a:r>
              <a:rPr b="1"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propósito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de digitalizar los procesos actualmente manuales. </a:t>
            </a:r>
            <a:endParaRPr b="1" sz="24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Este sistema está diseñado para </a:t>
            </a:r>
            <a:r>
              <a:rPr b="1" lang="en-US" sz="24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mejorar</a:t>
            </a:r>
            <a:r>
              <a:rPr b="1" lang="en-US" sz="24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notablemente la eficiencia en la producción, simplificar las tareas del personal encargado del control de calidad y facilitar el análisis de datos históricos.</a:t>
            </a:r>
            <a:endParaRPr b="1" i="0" sz="24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9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8" name="Google Shape;108;g2e9f5ebe5eb_0_3"/>
          <p:cNvSpPr txBox="1"/>
          <p:nvPr/>
        </p:nvSpPr>
        <p:spPr>
          <a:xfrm>
            <a:off x="580100" y="494575"/>
            <a:ext cx="919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Descripción del Proyecto</a:t>
            </a:r>
            <a:endParaRPr b="0" i="0" sz="3999" u="none" cap="none" strike="noStrike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09" name="Google Shape;109;g2e9f5ebe5eb_0_3"/>
          <p:cNvSpPr txBox="1"/>
          <p:nvPr/>
        </p:nvSpPr>
        <p:spPr>
          <a:xfrm>
            <a:off x="908850" y="2679300"/>
            <a:ext cx="3558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896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b="1" i="0" lang="en-US" sz="23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 project description</a:t>
            </a:r>
            <a:endParaRPr b="1" sz="2300">
              <a:solidFill>
                <a:schemeClr val="accent6"/>
              </a:solidFill>
            </a:endParaRPr>
          </a:p>
        </p:txBody>
      </p:sp>
      <p:cxnSp>
        <p:nvCxnSpPr>
          <p:cNvPr id="110" name="Google Shape;110;g2e9f5ebe5eb_0_3"/>
          <p:cNvCxnSpPr/>
          <p:nvPr/>
        </p:nvCxnSpPr>
        <p:spPr>
          <a:xfrm flipH="1">
            <a:off x="717775" y="2553525"/>
            <a:ext cx="41700" cy="72102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1" name="Google Shape;111;g2e9f5ebe5eb_0_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37200" y="266325"/>
            <a:ext cx="4087424" cy="228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fbd4b63f0b_2_15"/>
          <p:cNvSpPr/>
          <p:nvPr/>
        </p:nvSpPr>
        <p:spPr>
          <a:xfrm>
            <a:off x="837475" y="2592000"/>
            <a:ext cx="16135819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g2fbd4b63f0b_2_15"/>
          <p:cNvSpPr txBox="1"/>
          <p:nvPr/>
        </p:nvSpPr>
        <p:spPr>
          <a:xfrm>
            <a:off x="979238" y="3160175"/>
            <a:ext cx="15852300" cy="54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3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Este proyecto aplica competencias clave en:</a:t>
            </a:r>
            <a:endParaRPr b="1" sz="26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Construir modelos de datos para soportar los requerimientos de la organización de acuerdo a un diseño definido y escalable en el tiempo. </a:t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Desarrollar una solución de software utilizando técnicas que permitan sistematizar el proceso de desarrollo y mantenimiento, asegurando el logro de los objetivos.</a:t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Construir programas y rutinas de variada complejidad para dar solución a requerimientos de la organización, acordes a tecnologías de mercado y utilizando buenas prácticas de codificación. </a:t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Implementar soluciones sistémicas integrales para automatizar y optimizar procesos de negocio de acuerdo con las necesidades de la organización. </a:t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18" name="Google Shape;118;g2fbd4b63f0b_2_15"/>
          <p:cNvSpPr txBox="1"/>
          <p:nvPr/>
        </p:nvSpPr>
        <p:spPr>
          <a:xfrm>
            <a:off x="1028700" y="1047750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Competencias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g2fbd4b63f0b_2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2800" y="-26075"/>
            <a:ext cx="3545200" cy="2763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g2fbd4b63f0b_2_15"/>
          <p:cNvCxnSpPr/>
          <p:nvPr/>
        </p:nvCxnSpPr>
        <p:spPr>
          <a:xfrm flipH="1">
            <a:off x="837475" y="2592000"/>
            <a:ext cx="41700" cy="70821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fbd4b63f0b_2_110"/>
          <p:cNvSpPr/>
          <p:nvPr/>
        </p:nvSpPr>
        <p:spPr>
          <a:xfrm>
            <a:off x="837475" y="2592000"/>
            <a:ext cx="16535746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g2fbd4b63f0b_2_110"/>
          <p:cNvSpPr txBox="1"/>
          <p:nvPr/>
        </p:nvSpPr>
        <p:spPr>
          <a:xfrm>
            <a:off x="1347700" y="3696900"/>
            <a:ext cx="13520400" cy="35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Este proyecto se alinea perfectamente con nuestros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intereses profesionales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, que se centran en el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desarrollo de soluciones 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tecnológicas para optimizar procesos empresariales. El trabajo en la automatización y mejora del control de calidad en Detia Degesch nos permitirá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aplicar y perfeccionar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 habilidades esenciales como la programación, el análisis de requerimientos y la implementación de sistemas, lo que será un aporte significativo para nuestro desarrollo profesional.</a:t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27" name="Google Shape;127;g2fbd4b63f0b_2_110"/>
          <p:cNvSpPr txBox="1"/>
          <p:nvPr/>
        </p:nvSpPr>
        <p:spPr>
          <a:xfrm>
            <a:off x="1001900" y="806650"/>
            <a:ext cx="10088700" cy="131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Relación con los intereses profesionales</a:t>
            </a:r>
            <a:endParaRPr sz="3999">
              <a:solidFill>
                <a:schemeClr val="accent6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28" name="Google Shape;128;g2fbd4b63f0b_2_110"/>
          <p:cNvCxnSpPr/>
          <p:nvPr/>
        </p:nvCxnSpPr>
        <p:spPr>
          <a:xfrm flipH="1">
            <a:off x="803575" y="2577225"/>
            <a:ext cx="63300" cy="70935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29" name="Google Shape;129;g2fbd4b63f0b_2_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28950" y="0"/>
            <a:ext cx="5759051" cy="26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8739078761_0_0"/>
          <p:cNvSpPr/>
          <p:nvPr/>
        </p:nvSpPr>
        <p:spPr>
          <a:xfrm>
            <a:off x="837475" y="2592000"/>
            <a:ext cx="16535746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28739078761_0_0"/>
          <p:cNvSpPr txBox="1"/>
          <p:nvPr/>
        </p:nvSpPr>
        <p:spPr>
          <a:xfrm>
            <a:off x="1133375" y="3429000"/>
            <a:ext cx="6088500" cy="45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Gracias a nuestro conocimiento previo del negocio y su operación, podemos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ahorrar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 tiempo valioso en el aprendizaje del funcionamiento interno y concentrarnos en la ejecución práctica del proyecto. Esto nos permite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dedicar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 más tiempo a la creación de informes y su programación,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asegurando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 una implementación más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eficaz</a:t>
            </a:r>
            <a:r>
              <a:rPr b="1" lang="en-US" sz="22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.</a:t>
            </a:r>
            <a:endParaRPr b="1" i="0" sz="1800" u="none" cap="none" strike="noStrike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36" name="Google Shape;136;g28739078761_0_0"/>
          <p:cNvSpPr txBox="1"/>
          <p:nvPr/>
        </p:nvSpPr>
        <p:spPr>
          <a:xfrm>
            <a:off x="1028700" y="1047750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Factibilidad</a:t>
            </a:r>
            <a:endParaRPr sz="3999">
              <a:solidFill>
                <a:schemeClr val="accent6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cxnSp>
        <p:nvCxnSpPr>
          <p:cNvPr id="137" name="Google Shape;137;g28739078761_0_0"/>
          <p:cNvCxnSpPr/>
          <p:nvPr/>
        </p:nvCxnSpPr>
        <p:spPr>
          <a:xfrm flipH="1">
            <a:off x="7491475" y="2586700"/>
            <a:ext cx="29400" cy="71037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8" name="Google Shape;138;g2873907876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9151" y="4086275"/>
            <a:ext cx="4151325" cy="301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2873907876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84000" y="4039950"/>
            <a:ext cx="4351025" cy="3109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a01fdfe81_0_22"/>
          <p:cNvSpPr/>
          <p:nvPr/>
        </p:nvSpPr>
        <p:spPr>
          <a:xfrm>
            <a:off x="992175" y="2033475"/>
            <a:ext cx="17144963" cy="3288762"/>
          </a:xfrm>
          <a:custGeom>
            <a:rect b="b" l="l" r="r" t="t"/>
            <a:pathLst>
              <a:path extrusionOk="0" h="947770" w="3518720">
                <a:moveTo>
                  <a:pt x="0" y="0"/>
                </a:moveTo>
                <a:lnTo>
                  <a:pt x="3518720" y="0"/>
                </a:lnTo>
                <a:lnTo>
                  <a:pt x="3518720" y="947770"/>
                </a:lnTo>
                <a:lnTo>
                  <a:pt x="0" y="947770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g2ea01fdfe81_0_22"/>
          <p:cNvCxnSpPr/>
          <p:nvPr/>
        </p:nvCxnSpPr>
        <p:spPr>
          <a:xfrm flipH="1">
            <a:off x="912075" y="2033475"/>
            <a:ext cx="80100" cy="7161900"/>
          </a:xfrm>
          <a:prstGeom prst="straightConnector1">
            <a:avLst/>
          </a:prstGeom>
          <a:noFill/>
          <a:ln cap="flat" cmpd="sng" w="76200">
            <a:solidFill>
              <a:srgbClr val="73737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g2ea01fdfe81_0_22"/>
          <p:cNvSpPr txBox="1"/>
          <p:nvPr/>
        </p:nvSpPr>
        <p:spPr>
          <a:xfrm>
            <a:off x="686150" y="554350"/>
            <a:ext cx="11051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Objetivos del Proyecto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ea01fdfe81_0_22"/>
          <p:cNvSpPr txBox="1"/>
          <p:nvPr/>
        </p:nvSpPr>
        <p:spPr>
          <a:xfrm>
            <a:off x="1251275" y="2452125"/>
            <a:ext cx="125346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FF914D"/>
                </a:solidFill>
                <a:latin typeface="Courier Prime"/>
                <a:ea typeface="Courier Prime"/>
                <a:cs typeface="Courier Prime"/>
                <a:sym typeface="Courier Prime"/>
              </a:rPr>
              <a:t>Objetivo general</a:t>
            </a:r>
            <a:r>
              <a:rPr b="0" i="0" lang="en-US" sz="2400" u="none" cap="none" strike="noStrike">
                <a:solidFill>
                  <a:srgbClr val="FF914D"/>
                </a:solidFill>
                <a:latin typeface="Courier Prime"/>
                <a:ea typeface="Courier Prime"/>
                <a:cs typeface="Courier Prime"/>
                <a:sym typeface="Courier Prime"/>
              </a:rPr>
              <a:t>:</a:t>
            </a:r>
            <a:endParaRPr b="0" i="0" sz="2400" u="none" cap="none" strike="noStrike">
              <a:solidFill>
                <a:srgbClr val="FF914D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Desarrollar un sistema de control de calidad para el laboratorio de Detia Degesch que digitalice los procesos manuales actuales, permitiendo la monitorización de producción y facilitando el análisis de datos históricos.</a:t>
            </a:r>
            <a:endParaRPr sz="24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48" name="Google Shape;148;g2ea01fdfe81_0_22"/>
          <p:cNvSpPr/>
          <p:nvPr/>
        </p:nvSpPr>
        <p:spPr>
          <a:xfrm>
            <a:off x="992175" y="5921725"/>
            <a:ext cx="16757904" cy="3288762"/>
          </a:xfrm>
          <a:custGeom>
            <a:rect b="b" l="l" r="r" t="t"/>
            <a:pathLst>
              <a:path extrusionOk="0" h="947770" w="3518720">
                <a:moveTo>
                  <a:pt x="0" y="0"/>
                </a:moveTo>
                <a:lnTo>
                  <a:pt x="3518720" y="0"/>
                </a:lnTo>
                <a:lnTo>
                  <a:pt x="3518720" y="947770"/>
                </a:lnTo>
                <a:lnTo>
                  <a:pt x="0" y="947770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2ea01fdfe81_0_22"/>
          <p:cNvSpPr txBox="1"/>
          <p:nvPr/>
        </p:nvSpPr>
        <p:spPr>
          <a:xfrm>
            <a:off x="1161575" y="6185750"/>
            <a:ext cx="12534600" cy="30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Objetivos especificos:</a:t>
            </a:r>
            <a:endParaRPr sz="2400">
              <a:solidFill>
                <a:schemeClr val="accent6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81000" lvl="0" marL="45720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Prime"/>
              <a:buChar char="●"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Analizar los requerimientos del laboratorio</a:t>
            </a:r>
            <a:endParaRPr sz="24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81000" lvl="0" marL="45720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Prime"/>
              <a:buChar char="●"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Diseñar la estructura de la base de datos</a:t>
            </a:r>
            <a:endParaRPr sz="24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81000" lvl="0" marL="45720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Prime"/>
              <a:buChar char="●"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Desarrollar el sistema de gestión</a:t>
            </a:r>
            <a:endParaRPr sz="24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81000" lvl="0" marL="45720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Prime"/>
              <a:buChar char="●"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Implementar una interfaz de usuario intuitiva</a:t>
            </a:r>
            <a:endParaRPr sz="24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81000" lvl="0" marL="45720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rier Prime"/>
              <a:buChar char="●"/>
            </a:pPr>
            <a:r>
              <a:rPr lang="en-US" sz="2400">
                <a:solidFill>
                  <a:schemeClr val="lt1"/>
                </a:solidFill>
                <a:latin typeface="Courier Prime"/>
                <a:ea typeface="Courier Prime"/>
                <a:cs typeface="Courier Prime"/>
                <a:sym typeface="Courier Prime"/>
              </a:rPr>
              <a:t>Realizar pruebas exhaustivas del sistema</a:t>
            </a:r>
            <a:endParaRPr sz="24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2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pic>
        <p:nvPicPr>
          <p:cNvPr id="150" name="Google Shape;150;g2ea01fdfe81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85875" y="2096175"/>
            <a:ext cx="4351275" cy="321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g2ea01fdfe81_0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85875" y="5906625"/>
            <a:ext cx="4351275" cy="3288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fbd4b63f0b_2_203"/>
          <p:cNvSpPr/>
          <p:nvPr/>
        </p:nvSpPr>
        <p:spPr>
          <a:xfrm>
            <a:off x="209500" y="2547125"/>
            <a:ext cx="15801187" cy="7074153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2fbd4b63f0b_2_203"/>
          <p:cNvSpPr txBox="1"/>
          <p:nvPr/>
        </p:nvSpPr>
        <p:spPr>
          <a:xfrm>
            <a:off x="348326" y="2547125"/>
            <a:ext cx="15523800" cy="4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Se ha decidido utilizar la metodología </a:t>
            </a: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tradicional</a:t>
            </a: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 para el desarrollo del sistema de control de calidad en Detia Degesch debido a las siguientes razones:</a:t>
            </a:r>
            <a:endParaRPr b="1" sz="22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200">
              <a:solidFill>
                <a:srgbClr val="FF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9144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Claridad en los requisitos</a:t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9144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Plazo y presupuesto definidos</a:t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9144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Necesidad de documentación</a:t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0" lvl="0" marL="4572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rgbClr val="00FFFF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indent="-368300" lvl="0" marL="91440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SzPts val="2200"/>
              <a:buFont typeface="Courier Prime"/>
              <a:buChar char="●"/>
            </a:pPr>
            <a:r>
              <a:rPr b="1" lang="en-US" sz="2200">
                <a:solidFill>
                  <a:srgbClr val="00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Enfoque en la calidad</a:t>
            </a:r>
            <a:endParaRPr b="1" sz="2200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58" name="Google Shape;158;g2fbd4b63f0b_2_203"/>
          <p:cNvSpPr txBox="1"/>
          <p:nvPr/>
        </p:nvSpPr>
        <p:spPr>
          <a:xfrm>
            <a:off x="1028700" y="1047750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Metodología de trabajo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g2fbd4b63f0b_2_203"/>
          <p:cNvSpPr/>
          <p:nvPr/>
        </p:nvSpPr>
        <p:spPr>
          <a:xfrm>
            <a:off x="16118400" y="2169963"/>
            <a:ext cx="2169600" cy="164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Analisis</a:t>
            </a:r>
            <a:endParaRPr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g2fbd4b63f0b_2_203"/>
          <p:cNvSpPr/>
          <p:nvPr/>
        </p:nvSpPr>
        <p:spPr>
          <a:xfrm>
            <a:off x="16118400" y="4294325"/>
            <a:ext cx="2169600" cy="164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Diseño</a:t>
            </a:r>
            <a:endParaRPr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fbd4b63f0b_2_203"/>
          <p:cNvSpPr/>
          <p:nvPr/>
        </p:nvSpPr>
        <p:spPr>
          <a:xfrm>
            <a:off x="16118400" y="18750"/>
            <a:ext cx="2169600" cy="164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Planteamiento</a:t>
            </a:r>
            <a:endParaRPr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g2fbd4b63f0b_2_203"/>
          <p:cNvSpPr/>
          <p:nvPr/>
        </p:nvSpPr>
        <p:spPr>
          <a:xfrm>
            <a:off x="16118400" y="6418675"/>
            <a:ext cx="2169600" cy="164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Programacion</a:t>
            </a:r>
            <a:endParaRPr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g2fbd4b63f0b_2_203"/>
          <p:cNvSpPr/>
          <p:nvPr/>
        </p:nvSpPr>
        <p:spPr>
          <a:xfrm>
            <a:off x="16118400" y="8623650"/>
            <a:ext cx="2169600" cy="164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Pruebas</a:t>
            </a:r>
            <a:endParaRPr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g2fbd4b63f0b_2_203"/>
          <p:cNvSpPr/>
          <p:nvPr/>
        </p:nvSpPr>
        <p:spPr>
          <a:xfrm>
            <a:off x="16940650" y="1719475"/>
            <a:ext cx="418800" cy="450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2fbd4b63f0b_2_203"/>
          <p:cNvSpPr/>
          <p:nvPr/>
        </p:nvSpPr>
        <p:spPr>
          <a:xfrm>
            <a:off x="16993800" y="3843725"/>
            <a:ext cx="418800" cy="450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2fbd4b63f0b_2_203"/>
          <p:cNvSpPr/>
          <p:nvPr/>
        </p:nvSpPr>
        <p:spPr>
          <a:xfrm>
            <a:off x="16993800" y="5993813"/>
            <a:ext cx="418800" cy="450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g2fbd4b63f0b_2_203"/>
          <p:cNvSpPr/>
          <p:nvPr/>
        </p:nvSpPr>
        <p:spPr>
          <a:xfrm>
            <a:off x="16940650" y="8063175"/>
            <a:ext cx="418800" cy="4506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232A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bd4b63f0b_0_10"/>
          <p:cNvSpPr/>
          <p:nvPr/>
        </p:nvSpPr>
        <p:spPr>
          <a:xfrm>
            <a:off x="837325" y="1719475"/>
            <a:ext cx="16951996" cy="7721461"/>
          </a:xfrm>
          <a:custGeom>
            <a:rect b="b" l="l" r="r" t="t"/>
            <a:pathLst>
              <a:path extrusionOk="0" h="2642074" w="3264708">
                <a:moveTo>
                  <a:pt x="0" y="0"/>
                </a:moveTo>
                <a:lnTo>
                  <a:pt x="3264708" y="0"/>
                </a:lnTo>
                <a:lnTo>
                  <a:pt x="3264708" y="2642074"/>
                </a:lnTo>
                <a:lnTo>
                  <a:pt x="0" y="2642074"/>
                </a:lnTo>
                <a:close/>
              </a:path>
            </a:pathLst>
          </a:custGeom>
          <a:solidFill>
            <a:srgbClr val="2D2D3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2fbd4b63f0b_0_10"/>
          <p:cNvSpPr txBox="1"/>
          <p:nvPr/>
        </p:nvSpPr>
        <p:spPr>
          <a:xfrm>
            <a:off x="1275125" y="2023825"/>
            <a:ext cx="15531000" cy="12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20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El proyecto se llevará a cabo en fases, comenzando por el análisis de requerimientos, seguido del diseño del sistema, desarrollo de la base de datos, programación, pruebas exhaustivas, y finalmente la implementación y despliegue del sistema en producción.</a:t>
            </a:r>
            <a:endParaRPr b="1" i="0" sz="2200" u="none" cap="none" strike="noStrike">
              <a:solidFill>
                <a:schemeClr val="lt1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  <p:sp>
        <p:nvSpPr>
          <p:cNvPr id="174" name="Google Shape;174;g2fbd4b63f0b_0_10"/>
          <p:cNvSpPr txBox="1"/>
          <p:nvPr/>
        </p:nvSpPr>
        <p:spPr>
          <a:xfrm>
            <a:off x="1028700" y="479575"/>
            <a:ext cx="917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40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9"/>
              <a:buFont typeface="Arial"/>
              <a:buNone/>
            </a:pPr>
            <a:r>
              <a:rPr lang="en-US" sz="3999">
                <a:solidFill>
                  <a:schemeClr val="accent6"/>
                </a:solidFill>
                <a:latin typeface="Courier Prime"/>
                <a:ea typeface="Courier Prime"/>
                <a:cs typeface="Courier Prime"/>
                <a:sym typeface="Courier Prime"/>
              </a:rPr>
              <a:t>Plan de trabajo</a:t>
            </a:r>
            <a:endParaRPr b="0" i="0" sz="1400" u="none" cap="none" strike="noStrike">
              <a:solidFill>
                <a:schemeClr val="accent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fbd4b63f0b_0_10"/>
          <p:cNvSpPr/>
          <p:nvPr/>
        </p:nvSpPr>
        <p:spPr>
          <a:xfrm>
            <a:off x="6339650" y="3887525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Plan de Trabajo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2fbd4b63f0b_0_10"/>
          <p:cNvSpPr/>
          <p:nvPr/>
        </p:nvSpPr>
        <p:spPr>
          <a:xfrm>
            <a:off x="1275125" y="529590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Definición proyecto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2fbd4b63f0b_0_10"/>
          <p:cNvSpPr/>
          <p:nvPr/>
        </p:nvSpPr>
        <p:spPr>
          <a:xfrm>
            <a:off x="6346963" y="5306925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Desarrollo proyecto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2fbd4b63f0b_0_10"/>
          <p:cNvSpPr/>
          <p:nvPr/>
        </p:nvSpPr>
        <p:spPr>
          <a:xfrm>
            <a:off x="11418800" y="529590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Presentación proyecto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g2fbd4b63f0b_0_10"/>
          <p:cNvSpPr/>
          <p:nvPr/>
        </p:nvSpPr>
        <p:spPr>
          <a:xfrm>
            <a:off x="1282475" y="666855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Definición competencias necesarias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0" name="Google Shape;180;g2fbd4b63f0b_0_10"/>
          <p:cNvCxnSpPr>
            <a:stCxn id="176" idx="2"/>
            <a:endCxn id="179" idx="0"/>
          </p:cNvCxnSpPr>
          <p:nvPr/>
        </p:nvCxnSpPr>
        <p:spPr>
          <a:xfrm>
            <a:off x="3547775" y="6118200"/>
            <a:ext cx="750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g2fbd4b63f0b_0_10"/>
          <p:cNvCxnSpPr/>
          <p:nvPr/>
        </p:nvCxnSpPr>
        <p:spPr>
          <a:xfrm>
            <a:off x="8612300" y="4709825"/>
            <a:ext cx="9000" cy="5970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Google Shape;182;g2fbd4b63f0b_0_10"/>
          <p:cNvCxnSpPr>
            <a:stCxn id="175" idx="1"/>
          </p:cNvCxnSpPr>
          <p:nvPr/>
        </p:nvCxnSpPr>
        <p:spPr>
          <a:xfrm flipH="1">
            <a:off x="3533150" y="4298675"/>
            <a:ext cx="2806500" cy="147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g2fbd4b63f0b_0_10"/>
          <p:cNvCxnSpPr>
            <a:endCxn id="176" idx="0"/>
          </p:cNvCxnSpPr>
          <p:nvPr/>
        </p:nvCxnSpPr>
        <p:spPr>
          <a:xfrm>
            <a:off x="3533075" y="4299300"/>
            <a:ext cx="14700" cy="996600"/>
          </a:xfrm>
          <a:prstGeom prst="straightConnector1">
            <a:avLst/>
          </a:prstGeom>
          <a:solidFill>
            <a:srgbClr val="2D2D35"/>
          </a:solidFill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" name="Google Shape;184;g2fbd4b63f0b_0_10"/>
          <p:cNvSpPr/>
          <p:nvPr/>
        </p:nvSpPr>
        <p:spPr>
          <a:xfrm>
            <a:off x="1275125" y="804120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Planificación inicial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5" name="Google Shape;185;g2fbd4b63f0b_0_10"/>
          <p:cNvCxnSpPr>
            <a:endCxn id="184" idx="0"/>
          </p:cNvCxnSpPr>
          <p:nvPr/>
        </p:nvCxnSpPr>
        <p:spPr>
          <a:xfrm>
            <a:off x="3547775" y="74907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6" name="Google Shape;186;g2fbd4b63f0b_0_10"/>
          <p:cNvSpPr/>
          <p:nvPr/>
        </p:nvSpPr>
        <p:spPr>
          <a:xfrm>
            <a:off x="6575413" y="6668700"/>
            <a:ext cx="4088400" cy="52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Diseño del sistema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7" name="Google Shape;187;g2fbd4b63f0b_0_10"/>
          <p:cNvCxnSpPr>
            <a:endCxn id="186" idx="0"/>
          </p:cNvCxnSpPr>
          <p:nvPr/>
        </p:nvCxnSpPr>
        <p:spPr>
          <a:xfrm>
            <a:off x="8619613" y="61182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8" name="Google Shape;188;g2fbd4b63f0b_0_10"/>
          <p:cNvSpPr/>
          <p:nvPr/>
        </p:nvSpPr>
        <p:spPr>
          <a:xfrm>
            <a:off x="6568100" y="7765500"/>
            <a:ext cx="4088400" cy="52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Programación del sistema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9" name="Google Shape;189;g2fbd4b63f0b_0_10"/>
          <p:cNvCxnSpPr>
            <a:endCxn id="188" idx="0"/>
          </p:cNvCxnSpPr>
          <p:nvPr/>
        </p:nvCxnSpPr>
        <p:spPr>
          <a:xfrm>
            <a:off x="8612300" y="72150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Google Shape;190;g2fbd4b63f0b_0_10"/>
          <p:cNvSpPr/>
          <p:nvPr/>
        </p:nvSpPr>
        <p:spPr>
          <a:xfrm>
            <a:off x="6575425" y="8841300"/>
            <a:ext cx="4088400" cy="525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Pruebas y validación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1" name="Google Shape;191;g2fbd4b63f0b_0_10"/>
          <p:cNvCxnSpPr>
            <a:endCxn id="190" idx="0"/>
          </p:cNvCxnSpPr>
          <p:nvPr/>
        </p:nvCxnSpPr>
        <p:spPr>
          <a:xfrm>
            <a:off x="8619625" y="82908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g2fbd4b63f0b_0_10"/>
          <p:cNvCxnSpPr/>
          <p:nvPr/>
        </p:nvCxnSpPr>
        <p:spPr>
          <a:xfrm>
            <a:off x="10892268" y="4298988"/>
            <a:ext cx="2806500" cy="147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g2fbd4b63f0b_0_10"/>
          <p:cNvCxnSpPr/>
          <p:nvPr/>
        </p:nvCxnSpPr>
        <p:spPr>
          <a:xfrm flipH="1">
            <a:off x="13684368" y="4299613"/>
            <a:ext cx="14400" cy="996600"/>
          </a:xfrm>
          <a:prstGeom prst="straightConnector1">
            <a:avLst/>
          </a:prstGeom>
          <a:solidFill>
            <a:srgbClr val="2D2D35"/>
          </a:solidFill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" name="Google Shape;194;g2fbd4b63f0b_0_10"/>
          <p:cNvSpPr/>
          <p:nvPr/>
        </p:nvSpPr>
        <p:spPr>
          <a:xfrm>
            <a:off x="11418800" y="666870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Implementación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5" name="Google Shape;195;g2fbd4b63f0b_0_10"/>
          <p:cNvCxnSpPr>
            <a:endCxn id="194" idx="0"/>
          </p:cNvCxnSpPr>
          <p:nvPr/>
        </p:nvCxnSpPr>
        <p:spPr>
          <a:xfrm>
            <a:off x="13691450" y="61182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g2fbd4b63f0b_0_10"/>
          <p:cNvSpPr/>
          <p:nvPr/>
        </p:nvSpPr>
        <p:spPr>
          <a:xfrm>
            <a:off x="11418825" y="8041500"/>
            <a:ext cx="4545300" cy="8223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500">
                <a:solidFill>
                  <a:srgbClr val="00FFFF"/>
                </a:solidFill>
                <a:latin typeface="Calibri"/>
                <a:ea typeface="Calibri"/>
                <a:cs typeface="Calibri"/>
                <a:sym typeface="Calibri"/>
              </a:rPr>
              <a:t>Presentacion final</a:t>
            </a:r>
            <a:endParaRPr b="1" sz="2500">
              <a:solidFill>
                <a:srgbClr val="00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7" name="Google Shape;197;g2fbd4b63f0b_0_10"/>
          <p:cNvCxnSpPr>
            <a:endCxn id="196" idx="0"/>
          </p:cNvCxnSpPr>
          <p:nvPr/>
        </p:nvCxnSpPr>
        <p:spPr>
          <a:xfrm>
            <a:off x="13691475" y="7491000"/>
            <a:ext cx="0" cy="55050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